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FF00"/>
    <a:srgbClr val="FF3300"/>
    <a:srgbClr val="0000FF"/>
    <a:srgbClr val="00FFFF"/>
    <a:srgbClr val="FF0066"/>
    <a:srgbClr val="FF00FF"/>
    <a:srgbClr val="FFFFFF"/>
    <a:srgbClr val="F95D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077;&#1085;&#1072;\Desktop\&#1053;&#1086;&#1074;&#1072;&#1103;%20&#1087;&#1072;&#1087;&#1082;&#1072;%20(5)\16%20&#1041;&#1077;&#1090;&#1093;&#1086;&#1074;&#1077;&#1085;_&#1057;&#1080;&#1084;&#1092;&#1086;&#1085;&#1085;&#1080;&#1103;%20&#8470;5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077;&#1085;&#1072;\Desktop\&#1053;&#1086;&#1074;&#1072;&#1103;%20&#1087;&#1072;&#1087;&#1082;&#1072;%20(5)\16%20&#1041;&#1077;&#1090;&#1093;&#1086;&#1074;&#1077;&#1085;_&#1057;&#1080;&#1084;&#1092;&#1086;&#1085;&#1085;&#1080;&#1103;%20&#8470;5.mp3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35004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Segoe Print" pitchFamily="2" charset="0"/>
                <a:cs typeface="Aparajita" pitchFamily="34" charset="0"/>
              </a:rPr>
              <a:t>Понятие и основные признаки организации деятельности государственных органов (механизм государства)</a:t>
            </a:r>
            <a:endParaRPr lang="ru-RU" dirty="0">
              <a:solidFill>
                <a:srgbClr val="0000FF"/>
              </a:solidFill>
              <a:latin typeface="Segoe Print" pitchFamily="2" charset="0"/>
              <a:cs typeface="Aparajita" pitchFamily="34" charset="0"/>
            </a:endParaRPr>
          </a:p>
        </p:txBody>
      </p:sp>
      <p:pic>
        <p:nvPicPr>
          <p:cNvPr id="4" name="16 Бетховен_Симфонния №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6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Президент РБ (Глава 3 Конституции РБ)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Monotype Corsiva" pitchFamily="66" charset="0"/>
              </a:rPr>
              <a:t>Статья 79 Конституции РБ</a:t>
            </a:r>
            <a:br>
              <a:rPr lang="ru-RU" sz="27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rgbClr val="FF3300"/>
                </a:solidFill>
                <a:latin typeface="Monotype Corsiva" pitchFamily="66" charset="0"/>
              </a:rPr>
              <a:t>«</a:t>
            </a:r>
            <a:r>
              <a:rPr lang="ru-RU" sz="2400" dirty="0" smtClean="0">
                <a:solidFill>
                  <a:srgbClr val="FF3300"/>
                </a:solidFill>
              </a:rPr>
              <a:t>Президент Республики Беларусь является главой государства, гарантом конституции Республики Беларусь, прав и свобод человека и гражданина».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solidFill>
                  <a:srgbClr val="FFFF00"/>
                </a:solidFill>
                <a:latin typeface="Monotype Corsiva" pitchFamily="66" charset="0"/>
              </a:rPr>
              <a:t>Статья 80 Конституции РБ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3300"/>
                </a:solidFill>
              </a:rPr>
              <a:t>«Президентом может быть избран гражданин Республики Беларусь по рождению, не моложе 35 лет, обладающий избирательным правом и постоянно проживающий в Республике Беларусь не менее десяти лет непосредственно перед выборами».</a:t>
            </a:r>
            <a:br>
              <a:rPr lang="ru-RU" sz="2400" dirty="0" smtClean="0">
                <a:solidFill>
                  <a:srgbClr val="FF3300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Полномочия Президента устанавливаются в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статье 84 Конституции РБ и Законе «О Президенте РБ»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700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27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422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00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FF00"/>
                </a:solidFill>
                <a:latin typeface="Impact" pitchFamily="34" charset="0"/>
              </a:rPr>
              <a:t>Парламент - Национальное собрание Республики Беларусь (Глава 4 Конституции РБ)</a:t>
            </a:r>
            <a:br>
              <a:rPr lang="ru-RU" sz="2800" dirty="0" smtClean="0">
                <a:solidFill>
                  <a:srgbClr val="00FF00"/>
                </a:solidFill>
                <a:latin typeface="Impact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Статья 90 Конституции РБ</a:t>
            </a:r>
            <a:r>
              <a:rPr lang="ru-RU" sz="2800" dirty="0" smtClean="0">
                <a:solidFill>
                  <a:srgbClr val="00FF00"/>
                </a:solidFill>
                <a:latin typeface="Impact" pitchFamily="34" charset="0"/>
              </a:rPr>
              <a:t/>
            </a:r>
            <a:br>
              <a:rPr lang="ru-RU" sz="2800" dirty="0" smtClean="0">
                <a:solidFill>
                  <a:srgbClr val="00FF00"/>
                </a:solidFill>
                <a:latin typeface="Impact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Impact" pitchFamily="34" charset="0"/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</a:rPr>
              <a:t>Парламент - Национальное собрание Республики Беларусь является представительным и законодательным органом Республики Беларусь и состоит из двух палат - Палаты представителей и Совета Республики».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375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FF"/>
                </a:solidFill>
                <a:latin typeface="Mistral" pitchFamily="66" charset="0"/>
              </a:rPr>
              <a:t>Парламент</a:t>
            </a:r>
            <a:br>
              <a:rPr lang="ru-RU" sz="5400" dirty="0" smtClean="0">
                <a:solidFill>
                  <a:srgbClr val="FF00FF"/>
                </a:solidFill>
                <a:latin typeface="Mistral" pitchFamily="66" charset="0"/>
              </a:rPr>
            </a:br>
            <a:r>
              <a:rPr lang="ru-RU" sz="2000" dirty="0" smtClean="0">
                <a:solidFill>
                  <a:srgbClr val="FF3300"/>
                </a:solidFill>
                <a:latin typeface="Monotype Corsiva" pitchFamily="66" charset="0"/>
                <a:cs typeface="Times New Roman" pitchFamily="18" charset="0"/>
              </a:rPr>
              <a:t>Палата Представителей </a:t>
            </a:r>
            <a:br>
              <a:rPr lang="ru-RU" sz="2000" dirty="0" smtClean="0">
                <a:solidFill>
                  <a:srgbClr val="FF33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3300"/>
                </a:solidFill>
                <a:latin typeface="Monotype Corsiva" pitchFamily="66" charset="0"/>
                <a:cs typeface="Times New Roman" pitchFamily="18" charset="0"/>
              </a:rPr>
              <a:t>Статья 91-92 Конституции РБ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Палата представителей Национального собрания Республики Беларусь состоит из 110 депутатов, избираемых на основе всеобщего, свободного, равного, прямого избирательного права при тайном голосовании. Кандидатом в депутаты Палаты представителей вправе быть гражданин Республики Беларусь, достигший 21 года.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istral" pitchFamily="66" charset="0"/>
                <a:cs typeface="Times New Roman" pitchFamily="18" charset="0"/>
              </a:rPr>
              <a:t>Полномочия Палаты Представителей закреплены в статье 97 Конституции РБ</a:t>
            </a:r>
            <a:r>
              <a:rPr lang="ru-RU" sz="1800" dirty="0" smtClean="0">
                <a:solidFill>
                  <a:srgbClr val="FFFF00"/>
                </a:solidFill>
                <a:latin typeface="Mistral" pitchFamily="66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Mistral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Совет Республики</a:t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Совет Республики Национального собрания Республики Беларусь является палатой территориального представительства и состоит из 64 членов. Членом Совета Республики может быть гражданин Республики Беларусь, достигший 30 лет и проживший на территории соответствующей области, города Минска не менее пяти лет.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istral" pitchFamily="66" charset="0"/>
                <a:cs typeface="Times New Roman" pitchFamily="18" charset="0"/>
              </a:rPr>
              <a:t>Полномочия Совета республики закреплены в статье 98 Конституции РБ</a:t>
            </a:r>
            <a:br>
              <a:rPr lang="ru-RU" sz="2400" dirty="0" smtClean="0">
                <a:solidFill>
                  <a:srgbClr val="FFFF00"/>
                </a:solidFill>
                <a:latin typeface="Mistral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Mistral" pitchFamily="66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Mistral" pitchFamily="66" charset="0"/>
              </a:rPr>
            </a:br>
            <a:endParaRPr lang="ru-RU" sz="2000" dirty="0">
              <a:solidFill>
                <a:srgbClr val="FFFF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slow" advClick="0" advTm="18078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3300"/>
                </a:solidFill>
                <a:latin typeface="Mistral" pitchFamily="66" charset="0"/>
                <a:cs typeface="Times New Roman" pitchFamily="18" charset="0"/>
              </a:rPr>
              <a:t>Правительство – Совет Министров республики Беларусь</a:t>
            </a:r>
            <a:br>
              <a:rPr lang="ru-RU" sz="3200" dirty="0" smtClean="0">
                <a:solidFill>
                  <a:srgbClr val="FF3300"/>
                </a:solidFill>
                <a:latin typeface="Mistral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3300"/>
                </a:solidFill>
                <a:latin typeface="Mistral" pitchFamily="66" charset="0"/>
                <a:cs typeface="Times New Roman" pitchFamily="18" charset="0"/>
              </a:rPr>
              <a:t>Глава 5 Конституции РБ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Совет Министров (Правительство Республики Беларусь) является коллегиальным центральным органом государственного управления Республики Беларусь, осуществляющим в соответствии с Конституцией Республики Беларусь исполнительную власть в Республике Беларусь и руководство системой подчиненных ему республиканских органов государственного управления и иных государственных организаций, а также местных исполнительных и распорядительных органов.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FF3300"/>
              </a:solidFill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300037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состав Правительства Республики Беларусь входят:</a:t>
            </a:r>
            <a:endParaRPr lang="ru-RU" sz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Премьер-министр Республики Беларусь; </a:t>
            </a:r>
            <a:endParaRPr lang="ru-RU" sz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Администрации Президента Республики Беларусь; </a:t>
            </a:r>
            <a:endParaRPr lang="ru-RU" sz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Комитета государственного контроля Республики Беларусь; </a:t>
            </a:r>
            <a:endParaRPr lang="ru-RU" sz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Правления Национального банка Республики Беларусь; </a:t>
            </a:r>
            <a:endParaRPr lang="ru-RU" sz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заместители Премьер-министра Республики Беларусь; </a:t>
            </a:r>
            <a:endParaRPr lang="ru-RU" sz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министры; </a:t>
            </a:r>
            <a:endParaRPr lang="ru-RU" sz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председатели государственных комитетов; </a:t>
            </a:r>
            <a:endParaRPr lang="ru-RU" sz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Аппарата Совета Министров Республики Беларусь; </a:t>
            </a:r>
            <a:endParaRPr lang="ru-RU" sz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Президиума Национальной академии наук Беларуси; </a:t>
            </a:r>
            <a:endParaRPr lang="ru-RU" sz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Правления Белорусского республиканского союза потребительских обществ;</a:t>
            </a:r>
            <a:endParaRPr lang="ru-RU" sz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иные должностные лица по решению Президента Республики Беларусь.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Полномочия Совета Министров закреплены в статье 107 Конституции РБ</a:t>
            </a:r>
          </a:p>
        </p:txBody>
      </p:sp>
    </p:spTree>
  </p:cSld>
  <p:clrMapOvr>
    <a:masterClrMapping/>
  </p:clrMapOvr>
  <p:transition spd="slow" advClick="0" advTm="35266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Лена\Desktop\femi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8604"/>
            <a:ext cx="2143132" cy="3143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146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FF00"/>
                </a:solidFill>
                <a:latin typeface="Mistral" pitchFamily="66" charset="0"/>
                <a:cs typeface="Times New Roman" pitchFamily="18" charset="0"/>
              </a:rPr>
              <a:t>Суд </a:t>
            </a:r>
            <a:br>
              <a:rPr lang="ru-RU" sz="4000" dirty="0" smtClean="0">
                <a:solidFill>
                  <a:srgbClr val="00FF00"/>
                </a:solidFill>
                <a:latin typeface="Mistral" pitchFamily="66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FF00"/>
                </a:solidFill>
                <a:latin typeface="Mistral" pitchFamily="66" charset="0"/>
                <a:cs typeface="Times New Roman" pitchFamily="18" charset="0"/>
              </a:rPr>
              <a:t>Глава 6 Конституции РБ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Статья 109 Конституции РБ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Судебная власть в Республике Беларусь принадлежит только судам, образованным в установленном порядке, и осуществляется независимо от законодательной и исполнительной властей.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Суды защищают гарантированные Конституцией Республики Беларусь и актами законодательства Республики Беларусь личные права и свободы, социально-экономические и политические права граждан, конституционный строй Республики Беларусь, государственные и общественные интересы, права юридических лиц независимо от форм собственности, ведомственного подчинения и условий хозяйствования. Право на обращение за судебной защитой гарантируется статьей 60 Конституции.</a:t>
            </a:r>
            <a:br>
              <a:rPr lang="ru-RU" sz="1800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800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судов строится на принципах территориальности и специализации. Она состоит из Конституционного Суда, системы общих и хозяйственных судов. Образование чрезвычайных судов запрещается.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5985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575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i="1" u="sng" dirty="0" smtClean="0">
                <a:solidFill>
                  <a:srgbClr val="00FFFF"/>
                </a:solidFill>
                <a:latin typeface="Mistral" pitchFamily="66" charset="0"/>
                <a:cs typeface="Times New Roman" pitchFamily="18" charset="0"/>
              </a:rPr>
              <a:t>Местное управление и самоуправление</a:t>
            </a:r>
            <a:br>
              <a:rPr lang="ru-RU" sz="4900" b="1" i="1" u="sng" dirty="0" smtClean="0">
                <a:solidFill>
                  <a:srgbClr val="00FFFF"/>
                </a:solidFill>
                <a:latin typeface="Mistral" pitchFamily="66" charset="0"/>
                <a:cs typeface="Times New Roman" pitchFamily="18" charset="0"/>
              </a:rPr>
            </a:br>
            <a:r>
              <a:rPr lang="ru-RU" sz="4900" b="1" i="1" u="sng" dirty="0" smtClean="0">
                <a:solidFill>
                  <a:srgbClr val="00FFFF"/>
                </a:solidFill>
                <a:latin typeface="Mistral" pitchFamily="66" charset="0"/>
                <a:cs typeface="Times New Roman" pitchFamily="18" charset="0"/>
              </a:rPr>
              <a:t>Раздел</a:t>
            </a:r>
            <a:r>
              <a:rPr lang="en-US" sz="4900" b="1" i="1" u="sng" dirty="0" smtClean="0">
                <a:solidFill>
                  <a:srgbClr val="00FFFF"/>
                </a:solidFill>
                <a:latin typeface="Mistral" pitchFamily="66" charset="0"/>
                <a:cs typeface="Times New Roman" pitchFamily="18" charset="0"/>
              </a:rPr>
              <a:t>V </a:t>
            </a:r>
            <a:r>
              <a:rPr lang="ru-RU" sz="4900" b="1" i="1" u="sng" dirty="0" smtClean="0">
                <a:solidFill>
                  <a:srgbClr val="00FFFF"/>
                </a:solidFill>
                <a:latin typeface="Mistral" pitchFamily="66" charset="0"/>
                <a:cs typeface="Times New Roman" pitchFamily="18" charset="0"/>
              </a:rPr>
              <a:t>Конституции РБ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FF00"/>
                </a:solidFill>
                <a:latin typeface="Monotype Corsiva" pitchFamily="66" charset="0"/>
                <a:cs typeface="Times New Roman" pitchFamily="18" charset="0"/>
              </a:rPr>
              <a:t>Статья 117 Конституции РБ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местное управление и самоуправление осуществляется гражданами через местные Советы депутатов, исполнительные и распорядительные органы, органы территориального общественного самоуправления, местные референдумы, собрания и другие формы прямого участия в государственных и общественных делах.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00FF"/>
                </a:solidFill>
              </a:rPr>
              <a:t>Исключительная компетенция местных Советов депутатов закреплена в статье 121 Конституции РБ: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2200" dirty="0" smtClean="0">
                <a:solidFill>
                  <a:srgbClr val="0000FF"/>
                </a:solidFill>
                <a:latin typeface="Monotype Corsiva" pitchFamily="66" charset="0"/>
              </a:rPr>
              <a:t>утверждение программ экономического и социального развития, местных бюджетов и отчетов об их исполнении;</a:t>
            </a:r>
            <a:br>
              <a:rPr lang="ru-RU" sz="22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Monotype Corsiva" pitchFamily="66" charset="0"/>
              </a:rPr>
              <a:t>установление в соответствии с законом местных налогов и сборов;</a:t>
            </a:r>
            <a:br>
              <a:rPr lang="ru-RU" sz="22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Monotype Corsiva" pitchFamily="66" charset="0"/>
              </a:rPr>
              <a:t>определение в пределах, установленных законом, порядка управления и распоряжения коммунальной собственностью;</a:t>
            </a:r>
            <a:br>
              <a:rPr lang="ru-RU" sz="22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en-US" sz="2200" dirty="0" err="1" smtClean="0">
                <a:solidFill>
                  <a:srgbClr val="0000FF"/>
                </a:solidFill>
                <a:latin typeface="Monotype Corsiva" pitchFamily="66" charset="0"/>
              </a:rPr>
              <a:t>назначение</a:t>
            </a:r>
            <a:r>
              <a:rPr lang="en-US" sz="22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Monotype Corsiva" pitchFamily="66" charset="0"/>
              </a:rPr>
              <a:t>местных</a:t>
            </a:r>
            <a:r>
              <a:rPr lang="en-US" sz="22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Monotype Corsiva" pitchFamily="66" charset="0"/>
              </a:rPr>
              <a:t>референдумов</a:t>
            </a:r>
            <a:r>
              <a:rPr lang="en-US" sz="2200" dirty="0" smtClean="0">
                <a:solidFill>
                  <a:srgbClr val="0000FF"/>
                </a:solidFill>
                <a:latin typeface="Monotype Corsiva" pitchFamily="66" charset="0"/>
              </a:rPr>
              <a:t>.</a:t>
            </a: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828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6433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  <a:latin typeface="Mistral" pitchFamily="66" charset="0"/>
                <a:cs typeface="Times New Roman" pitchFamily="18" charset="0"/>
              </a:rPr>
              <a:t>Комитет Государственного Контроля</a:t>
            </a:r>
            <a:br>
              <a:rPr lang="ru-RU" dirty="0" smtClean="0">
                <a:solidFill>
                  <a:srgbClr val="FF0066"/>
                </a:solidFill>
                <a:latin typeface="Mistral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66"/>
                </a:solidFill>
                <a:latin typeface="Mistral" pitchFamily="66" charset="0"/>
                <a:cs typeface="Times New Roman" pitchFamily="18" charset="0"/>
              </a:rPr>
              <a:t>Глава 8 </a:t>
            </a:r>
            <a:r>
              <a:rPr lang="ru-RU" dirty="0" err="1" smtClean="0">
                <a:solidFill>
                  <a:srgbClr val="FF0066"/>
                </a:solidFill>
                <a:latin typeface="Mistral" pitchFamily="66" charset="0"/>
                <a:cs typeface="Times New Roman" pitchFamily="18" charset="0"/>
              </a:rPr>
              <a:t>КонституцииРБ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Статья 129 Конституции РБ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за исполнением республиканского бюджета, использованием государственной собственности, исполнением актов Президента, Парламента, Правительства и других государственных органов, регулирующих отношения государственной собственности, хозяйственные, финансовые и налоговые отношения, осуществляет Комитет государственного контроля.</a:t>
            </a:r>
            <a:r>
              <a:rPr lang="ru-RU" sz="2000" dirty="0" smtClean="0">
                <a:solidFill>
                  <a:srgbClr val="FF00FF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FF00"/>
                </a:solidFill>
                <a:latin typeface="Monotype Corsiva" pitchFamily="66" charset="0"/>
              </a:rPr>
              <a:t>В своей деятельности Комитет государственного контроля и его территориальные органы руководствуются Конституцией Республики Беларусь, Законом "О Комитете государственного контроля Республики Беларусь и его территориальных органах", иными законами, декретами, указами, распоряжениями Президента Республики Беларусь и другими актами законодательства Республики Беларусь, а также международными договорами Республики Беларусь.</a:t>
            </a:r>
            <a:r>
              <a:rPr lang="ru-RU" sz="16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B050"/>
                </a:solidFill>
                <a:latin typeface="Monotype Corsiva" pitchFamily="66" charset="0"/>
              </a:rPr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687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66"/>
                </a:solidFill>
                <a:latin typeface="Mistral" pitchFamily="66" charset="0"/>
                <a:cs typeface="Times New Roman" pitchFamily="18" charset="0"/>
              </a:rPr>
              <a:t>Классификация государственных органов: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- Первичные и производные;</a:t>
            </a:r>
            <a:br>
              <a:rPr lang="ru-RU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- Выборные и </a:t>
            </a:r>
            <a:r>
              <a:rPr lang="ru-RU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назначаемые;</a:t>
            </a:r>
            <a:r>
              <a:rPr lang="ru-RU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- Законодательные, исполнительные, судебные и контрольно-надзорные;</a:t>
            </a:r>
            <a:br>
              <a:rPr lang="ru-RU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- органы общей компетенции и органы специальной компетенции;</a:t>
            </a:r>
            <a:br>
              <a:rPr lang="ru-RU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- коллегиальные и единоличные;</a:t>
            </a:r>
            <a:br>
              <a:rPr lang="ru-RU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- Высшие, местные и центральные.</a:t>
            </a:r>
            <a:endParaRPr lang="ru-RU" sz="36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531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800" dirty="0" smtClean="0">
                <a:solidFill>
                  <a:srgbClr val="FF0066"/>
                </a:solidFill>
                <a:latin typeface="Mistral" pitchFamily="66" charset="0"/>
                <a:cs typeface="Times New Roman" pitchFamily="18" charset="0"/>
              </a:rPr>
              <a:t>Вывод: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 государства - это первичное звено организации государственной власти, обладающее властными полномочиями, компетенцией  и структурой и в деятельности которой находят выражение задачи и функции государства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6 Бетховен_Симфонния №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 anchor="t" anchorCtr="0">
            <a:noAutofit/>
          </a:bodyPr>
          <a:lstStyle/>
          <a:p>
            <a:pPr algn="just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Понятие: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FF"/>
                </a:solidFill>
                <a:latin typeface="Segoe Print" pitchFamily="2" charset="0"/>
                <a:cs typeface="Times New Roman" pitchFamily="18" charset="0"/>
              </a:rPr>
              <a:t>Механизм государства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это целостная иерархическая система государственных органов и учреждений, практически осуществляющих государственную власть, задачи и функции государства;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FF"/>
                </a:solidFill>
                <a:latin typeface="Segoe Print" pitchFamily="2" charset="0"/>
              </a:rPr>
              <a:t>механизм государства</a:t>
            </a:r>
            <a:r>
              <a:rPr lang="ru-RU" sz="2800" dirty="0" smtClean="0">
                <a:latin typeface="Segoe Print" pitchFamily="2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государственной власти, институциональная форма существования государства и осуществления государственной власти;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FF"/>
                </a:solidFill>
                <a:latin typeface="Segoe Print" pitchFamily="2" charset="0"/>
                <a:cs typeface="Times New Roman" pitchFamily="18" charset="0"/>
              </a:rPr>
              <a:t>Механизм государства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реальная организационная материальная сила, располагая которой, государство осуществляет власть. Механизм является структурным и предметным олицетворением государства, представляет собой материальное "вещество", из которого оно состоит.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1734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Признаки механизма государства: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целостная иерархическая система государственных органов и учреждений. Целостность ее обеспечивается едиными принципами организации и деятельности государственных органов и учреждений, едиными задачами и целями их деятельности;</a:t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Первичными структурными частями (элементами) механизма являются государственные органы и учреждения, в которых работают государственные служащие (чиновники, иногда их называют управленцами). Государственные органы связаны между собой началами субординации и координации;</a:t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обеспечения государственных властных велений он имеет непосредственные орудия (учреждения) принуждения, соответствующие техническому уровню каждой эпохи,- вооруженные отряды людей, тюрьмы и др. Без них не может обойтись ни одно государство;</a:t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помощи механизма практически осуществляется власть и выполняются функции государства.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7078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i="1" u="sng" dirty="0" smtClean="0">
                <a:solidFill>
                  <a:srgbClr val="F95DDB"/>
                </a:solidFill>
                <a:latin typeface="Segoe Print" pitchFamily="2" charset="0"/>
              </a:rPr>
              <a:t>Государственный аппарат и механизм государства:</a:t>
            </a:r>
            <a:r>
              <a:rPr lang="ru-RU" sz="3100" b="1" i="1" u="sng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ru-RU" sz="3100" b="1" i="1" u="sng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3100" u="sng" dirty="0" smtClean="0">
                <a:solidFill>
                  <a:schemeClr val="bg1"/>
                </a:solidFill>
              </a:rPr>
              <a:t>В широком смысле</a:t>
            </a:r>
            <a:r>
              <a:rPr lang="ru-RU" sz="3100" dirty="0" smtClean="0">
                <a:solidFill>
                  <a:schemeClr val="bg1"/>
                </a:solidFill>
              </a:rPr>
              <a:t>, государственный аппарат выступает синонимом механизма государства и считается. Что термин механизм государства подчёркивает целостность аппарата и его направленность на результативную деятельность.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u="sng" dirty="0" smtClean="0">
                <a:solidFill>
                  <a:schemeClr val="bg1"/>
                </a:solidFill>
              </a:rPr>
              <a:t>В узком смысле</a:t>
            </a:r>
            <a:r>
              <a:rPr lang="ru-RU" sz="3100" dirty="0" smtClean="0">
                <a:solidFill>
                  <a:schemeClr val="bg1"/>
                </a:solidFill>
              </a:rPr>
              <a:t>, государственный аппарат – это государственный орган, непосредственно осуществляющий управленческую деятельность, наделённый для этого властными полномочиями.</a:t>
            </a:r>
            <a:endParaRPr lang="ru-RU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125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rmAutofit fontScale="9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5300" b="1" i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Принципы организации и деятельности механизма государства:</a:t>
            </a:r>
            <a:r>
              <a:rPr lang="ru-RU" sz="3100" b="1" i="1" u="sng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100" b="1" i="1" u="sng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1.Принцип законности и конституционности (ст. 7, 137 Конституции РБ);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2.Принцип демократизма (ст. 37 Конституции РБ);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3.Принцип гласности (ст. 34 Конституции РБ);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4.Принцип иерархичности и субординации (ст. 107, ч.1 ст. 122 Конституции РБ);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5.Принцип сочетания выборности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назначаемости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(ч. 3 ст. 116 Конституции РБ);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6.Принцип сочетания коллегиальности и единоначалия (ст. 113 Конституции РБ);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7.Принцип высокого профессионализма и компетентности должностных лиц государственных органов (ч. 2 ст. 116 Конституции РБ);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8.Принцип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координации в деятельности государственных органов (ст. 7 Конституции РБ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9.Принцип национального равноправия (ч. 4 ст. 32 Конституции РБ);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10.Принцип гуманизма (ст. 2 Конституции РБ);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11.Принцип разделения властей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3828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229600" cy="1143000"/>
          </a:xfrm>
        </p:spPr>
        <p:txBody>
          <a:bodyPr>
            <a:no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sz="6000" dirty="0" smtClean="0">
                <a:solidFill>
                  <a:srgbClr val="0000FF"/>
                </a:solidFill>
                <a:effectLst>
                  <a:glow rad="101600">
                    <a:srgbClr val="00FFFF">
                      <a:alpha val="6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Times New Roman" pitchFamily="18" charset="0"/>
              </a:rPr>
              <a:t>Механизм государства = государственный аппарат +  государственные учреждения + материальные средства</a:t>
            </a:r>
            <a:endParaRPr lang="ru-RU" sz="6000" dirty="0">
              <a:solidFill>
                <a:srgbClr val="0000FF"/>
              </a:solidFill>
              <a:effectLst>
                <a:glow rad="101600">
                  <a:srgbClr val="00FFFF">
                    <a:alpha val="60000"/>
                  </a:srgb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609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itchFamily="2" charset="0"/>
                <a:cs typeface="Times New Roman" pitchFamily="18" charset="0"/>
              </a:rPr>
              <a:t>Орган государства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структурно обособленное звено государственного аппарата, участвующее в осуществлении функций государства и наделённое для этого властными полномочиями 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747" y="642918"/>
            <a:ext cx="8932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 pitchFamily="2" charset="0"/>
                <a:cs typeface="Times New Roman" pitchFamily="18" charset="0"/>
              </a:rPr>
              <a:t>Государственный орган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6094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rgbClr val="0000FF"/>
                </a:solidFill>
                <a:latin typeface="Segoe Print" pitchFamily="2" charset="0"/>
              </a:rPr>
              <a:t>Основные признаки государственного органа:</a:t>
            </a:r>
            <a:br>
              <a:rPr lang="ru-RU" sz="3600" dirty="0" smtClean="0">
                <a:solidFill>
                  <a:srgbClr val="0000FF"/>
                </a:solidFill>
                <a:latin typeface="Segoe Print" pitchFamily="2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Государственный орган всегда структурно обособлен от других органов государства;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государственного органа характерен государственно-распорядительный порядок образования, реорганизации и ликвидации;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Государственные органы действуют от имени государства и в публичных интересах;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осуществления своих задач каждый государственный орган наделяется необходимой государственно-властной компетенцией;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Осуществление государственным органом полномочий может проходить в порядке, установленном Конституцией или законами;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Государственные органы имеют внутреннюю организационную структуру;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Государственный орган имеет штатное расписание;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 государства состоит из государственных служащих;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осуществления своей компетенции государственный орган наделяется определёнными материальными средствами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8453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u="sng" dirty="0" smtClean="0">
                <a:solidFill>
                  <a:srgbClr val="0000FF"/>
                </a:solidFill>
                <a:latin typeface="Monotype Corsiva" pitchFamily="66" charset="0"/>
              </a:rPr>
              <a:t>C</a:t>
            </a:r>
            <a:r>
              <a:rPr lang="ru-RU" sz="4900" u="sng" dirty="0" err="1" smtClean="0">
                <a:solidFill>
                  <a:srgbClr val="0000FF"/>
                </a:solidFill>
                <a:latin typeface="Monotype Corsiva" pitchFamily="66" charset="0"/>
              </a:rPr>
              <a:t>истема</a:t>
            </a:r>
            <a:r>
              <a:rPr lang="ru-RU" sz="4900" u="sng" dirty="0" smtClean="0">
                <a:solidFill>
                  <a:srgbClr val="0000FF"/>
                </a:solidFill>
                <a:latin typeface="Monotype Corsiva" pitchFamily="66" charset="0"/>
              </a:rPr>
              <a:t> государственных органов: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>
                <a:solidFill>
                  <a:schemeClr val="bg1"/>
                </a:solidFill>
              </a:rPr>
              <a:t> - Президент Республики Беларусь (Глава государства (Глава 3 Конституции РБ));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- Парламент (Национальное собрание (Глава 4 Конституции РБ)):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Совет Республики;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Палата представителей;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- Правительство (Совет Министров (Глава 5 Конституции РБ));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- Суды, прокуратуры (Глава 6 Конституции РБ);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- Комитет государственного контроля (Глава 8 Конституции РБ);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- Органы местного управления (Раздел </a:t>
            </a:r>
            <a:r>
              <a:rPr lang="en-US" sz="2700" dirty="0" smtClean="0">
                <a:solidFill>
                  <a:schemeClr val="bg1"/>
                </a:solidFill>
              </a:rPr>
              <a:t>V</a:t>
            </a:r>
            <a:r>
              <a:rPr lang="ru-RU" sz="2700" dirty="0" smtClean="0">
                <a:solidFill>
                  <a:schemeClr val="bg1"/>
                </a:solidFill>
              </a:rPr>
              <a:t> Конституции РБ).</a:t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328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58DD1C3-6AA0-42F6-BFA5-3C2685AEDB09}"/>
</file>

<file path=customXml/itemProps2.xml><?xml version="1.0" encoding="utf-8"?>
<ds:datastoreItem xmlns:ds="http://schemas.openxmlformats.org/officeDocument/2006/customXml" ds:itemID="{D5BB30EE-98FB-4BA2-9984-B3FB66FD0480}"/>
</file>

<file path=customXml/itemProps3.xml><?xml version="1.0" encoding="utf-8"?>
<ds:datastoreItem xmlns:ds="http://schemas.openxmlformats.org/officeDocument/2006/customXml" ds:itemID="{3322C439-400B-4C53-A7A9-A0F2DCFFBDF5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415</TotalTime>
  <Words>177</Words>
  <Application>Microsoft Office PowerPoint</Application>
  <PresentationFormat>Экран (4:3)</PresentationFormat>
  <Paragraphs>32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Понятие и основные признаки организации деятельности государственных органов (механизм государства)</vt:lpstr>
      <vt:lpstr>Понятие: Механизм государства - это целостная иерархическая система государственных органов и учреждений, практически осуществляющих государственную власть, задачи и функции государства; механизм государства - структура государственной власти, институциональная форма существования государства и осуществления государственной власти; Механизм государства – это реальная организационная материальная сила, располагая которой, государство осуществляет власть. Механизм является структурным и предметным олицетворением государства, представляет собой материальное "вещество", из которого оно состоит. </vt:lpstr>
      <vt:lpstr>Признаки механизма государства: 1.Это целостная иерархическая система государственных органов и учреждений. Целостность ее обеспечивается едиными принципами организации и деятельности государственных органов и учреждений, едиными задачами и целями их деятельности; 2. Первичными структурными частями (элементами) механизма являются государственные органы и учреждения, в которых работают государственные служащие (чиновники, иногда их называют управленцами). Государственные органы связаны между собой началами субординации и координации; 3. Для обеспечения государственных властных велений он имеет непосредственные орудия (учреждения) принуждения, соответствующие техническому уровню каждой эпохи,- вооруженные отряды людей, тюрьмы и др. Без них не может обойтись ни одно государство; 4. При помощи механизма практически осуществляется власть и выполняются функции государства.</vt:lpstr>
      <vt:lpstr>Государственный аппарат и механизм государства: В широком смысле, государственный аппарат выступает синонимом механизма государства и считается. Что термин механизм государства подчёркивает целостность аппарата и его направленность на результативную деятельность. В узком смысле, государственный аппарат – это государственный орган, непосредственно осуществляющий управленческую деятельность, наделённый для этого властными полномочиями.</vt:lpstr>
      <vt:lpstr>Принципы организации и деятельности механизма государства: 1.Принцип законности и конституционности (ст. 7, 137 Конституции РБ); 2.Принцип демократизма (ст. 37 Конституции РБ); 3.Принцип гласности (ст. 34 Конституции РБ); 4.Принцип иерархичности и субординации (ст. 107, ч.1 ст. 122 Конституции РБ);  5.Принцип сочетания выборности и назначаемости (ч. 3 ст. 116 Конституции РБ);  6.Принцип сочетания коллегиальности и единоначалия (ст. 113 Конституции РБ);  7.Принцип высокого профессионализма и компетентности должностных лиц государственных органов (ч. 2 ст. 116 Конституции РБ); 8.Принцип координации в деятельности государственных органов (ст. 7 Конституции РБ); 9.Принцип национального равноправия (ч. 4 ст. 32 Конституции РБ); 10.Принцип гуманизма (ст. 2 Конституции РБ); 11.Принцип разделения властей   </vt:lpstr>
      <vt:lpstr>Механизм государства = государственный аппарат +  государственные учреждения + материальные средства</vt:lpstr>
      <vt:lpstr> Орган государства – структурно обособленное звено государственного аппарата, участвующее в осуществлении функций государства и наделённое для этого властными полномочиями .</vt:lpstr>
      <vt:lpstr>Основные признаки государственного органа: 1. Государственный орган всегда структурно обособлен от других органов государства; 2. Для государственного органа характерен государственно-распорядительный порядок образования, реорганизации и ликвидации; 3. Государственные органы действуют от имени государства и в публичных интересах; 4. Для осуществления своих задач каждый государственный орган наделяется необходимой государственно-властной компетенцией; 5. Осуществление государственным органом полномочий может проходить в порядке, установленном Конституцией или законами; 6. Государственные органы имеют внутреннюю организационную структуру; 7. Государственный орган имеет штатное расписание; 8. Орган государства состоит из государственных служащих; 9. Для осуществления своей компетенции государственный орган наделяется определёнными материальными средствами.</vt:lpstr>
      <vt:lpstr>Cистема государственных органов:   - Президент Республики Беларусь (Глава государства (Глава 3 Конституции РБ));   - Парламент (Национальное собрание (Глава 4 Конституции РБ)):  Совет Республики;   Палата представителей;  - Правительство (Совет Министров (Глава 5 Конституции РБ));  - Суды, прокуратуры (Глава 6 Конституции РБ);   - Комитет государственного контроля (Глава 8 Конституции РБ);   - Органы местного управления (Раздел V Конституции РБ). </vt:lpstr>
      <vt:lpstr>Президент РБ (Глава 3 Конституции РБ) Статья 79 Конституции РБ «Президент Республики Беларусь является главой государства, гарантом конституции Республики Беларусь, прав и свобод человека и гражданина».  Статья 80 Конституции РБ «Президентом может быть избран гражданин Республики Беларусь по рождению, не моложе 35 лет, обладающий избирательным правом и постоянно проживающий в Республике Беларусь не менее десяти лет непосредственно перед выборами». Полномочия Президента устанавливаются в статье 84 Конституции РБ и Законе «О Президенте РБ»  </vt:lpstr>
      <vt:lpstr>Парламент - Национальное собрание Республики Беларусь (Глава 4 Конституции РБ) Статья 90 Конституции РБ «Парламент - Национальное собрание Республики Беларусь является представительным и законодательным органом Республики Беларусь и состоит из двух палат - Палаты представителей и Совета Республики».        </vt:lpstr>
      <vt:lpstr>Парламент Палата Представителей  Статья 91-92 Конституции РБ Палата представителей Национального собрания Республики Беларусь состоит из 110 депутатов, избираемых на основе всеобщего, свободного, равного, прямого избирательного права при тайном голосовании. Кандидатом в депутаты Палаты представителей вправе быть гражданин Республики Беларусь, достигший 21 года. Полномочия Палаты Представителей закреплены в статье 97 Конституции РБ Совет Республики Совет Республики Национального собрания Республики Беларусь является палатой территориального представительства и состоит из 64 членов. Членом Совета Республики может быть гражданин Республики Беларусь, достигший 30 лет и проживший на территории соответствующей области, города Минска не менее пяти лет. Полномочия Совета республики закреплены в статье 98 Конституции РБ  </vt:lpstr>
      <vt:lpstr>Правительство – Совет Министров республики Беларусь Глава 5 Конституции РБ  Совет Министров (Правительство Республики Беларусь) является коллегиальным центральным органом государственного управления Республики Беларусь, осуществляющим в соответствии с Конституцией Республики Беларусь исполнительную власть в Республике Беларусь и руководство системой подчиненных ему республиканских органов государственного управления и иных государственных организаций, а также местных исполнительных и распорядительных органов.         </vt:lpstr>
      <vt:lpstr>Суд  Глава 6 Конституции РБ Статья 109 Конституции РБ Судебная власть в Республике Беларусь принадлежит только судам, образованным в установленном порядке, и осуществляется независимо от законодательной и исполнительной властей.  Суды защищают гарантированные Конституцией Республики Беларусь и актами законодательства Республики Беларусь личные права и свободы, социально-экономические и политические права граждан, конституционный строй Республики Беларусь, государственные и общественные интересы, права юридических лиц независимо от форм собственности, ведомственного подчинения и условий хозяйствования. Право на обращение за судебной защитой гарантируется статьей 60 Конституции.  Система судов строится на принципах территориальности и специализации. Она состоит из Конституционного Суда, системы общих и хозяйственных судов. Образование чрезвычайных судов запрещается.       </vt:lpstr>
      <vt:lpstr>Местное управление и самоуправление РазделV Конституции РБ Статья 117 Конституции РБ местное управление и самоуправление осуществляется гражданами через местные Советы депутатов, исполнительные и распорядительные органы, органы территориального общественного самоуправления, местные референдумы, собрания и другие формы прямого участия в государственных и общественных делах.  Исключительная компетенция местных Советов депутатов закреплена в статье 121 Конституции РБ: утверждение программ экономического и социального развития, местных бюджетов и отчетов об их исполнении; установление в соответствии с законом местных налогов и сборов; определение в пределах, установленных законом, порядка управления и распоряжения коммунальной собственностью; назначение местных референдумов.     </vt:lpstr>
      <vt:lpstr>Комитет Государственного Контроля Глава 8 КонституцииРБ Статья 129 Конституции РБ Государственный контроль за исполнением республиканского бюджета, использованием государственной собственности, исполнением актов Президента, Парламента, Правительства и других государственных органов, регулирующих отношения государственной собственности, хозяйственные, финансовые и налоговые отношения, осуществляет Комитет государственного контроля. В своей деятельности Комитет государственного контроля и его территориальные органы руководствуются Конституцией Республики Беларусь, Законом "О Комитете государственного контроля Республики Беларусь и его территориальных органах", иными законами, декретами, указами, распоряжениями Президента Республики Беларусь и другими актами законодательства Республики Беларусь, а также международными договорами Республики Беларусь.        </vt:lpstr>
      <vt:lpstr>Классификация государственных органов:  - Первичные и производные;  - Выборные и назначаемые;  - Законодательные, исполнительные, судебные и контрольно-надзорные;  - органы общей компетенции и органы специальной компетенции;  - коллегиальные и единоличные;  - Высшие, местные и центральные.</vt:lpstr>
      <vt:lpstr>Вывод: Орган государства - это первичное звено организации государственной власти, обладающее властными полномочиями, компетенцией  и структурой и в деятельности которой находят выражение задачи и функции государства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и основные признаки организации деятельности государственных органов (механизм государства)</dc:title>
  <dc:creator>Лена</dc:creator>
  <cp:lastModifiedBy>Лена</cp:lastModifiedBy>
  <cp:revision>40</cp:revision>
  <dcterms:created xsi:type="dcterms:W3CDTF">2010-10-22T20:09:18Z</dcterms:created>
  <dcterms:modified xsi:type="dcterms:W3CDTF">2010-11-10T15:01:11Z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